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notesMasterIdLst>
    <p:notesMasterId r:id="rId46"/>
  </p:notesMasterIdLst>
  <p:sldIdLst>
    <p:sldId id="257" r:id="rId2"/>
    <p:sldId id="258" r:id="rId3"/>
    <p:sldId id="259" r:id="rId4"/>
    <p:sldId id="260" r:id="rId5"/>
    <p:sldId id="261" r:id="rId6"/>
    <p:sldId id="283" r:id="rId7"/>
    <p:sldId id="264" r:id="rId8"/>
    <p:sldId id="265" r:id="rId9"/>
    <p:sldId id="269" r:id="rId10"/>
    <p:sldId id="273" r:id="rId11"/>
    <p:sldId id="274" r:id="rId12"/>
    <p:sldId id="284" r:id="rId13"/>
    <p:sldId id="285" r:id="rId14"/>
    <p:sldId id="286" r:id="rId15"/>
    <p:sldId id="287" r:id="rId16"/>
    <p:sldId id="288" r:id="rId17"/>
    <p:sldId id="289" r:id="rId18"/>
    <p:sldId id="270" r:id="rId19"/>
    <p:sldId id="267" r:id="rId20"/>
    <p:sldId id="266" r:id="rId21"/>
    <p:sldId id="268" r:id="rId22"/>
    <p:sldId id="290" r:id="rId23"/>
    <p:sldId id="276" r:id="rId24"/>
    <p:sldId id="275" r:id="rId25"/>
    <p:sldId id="277" r:id="rId26"/>
    <p:sldId id="291" r:id="rId27"/>
    <p:sldId id="292" r:id="rId28"/>
    <p:sldId id="293" r:id="rId29"/>
    <p:sldId id="294" r:id="rId30"/>
    <p:sldId id="295" r:id="rId31"/>
    <p:sldId id="296" r:id="rId32"/>
    <p:sldId id="297" r:id="rId33"/>
    <p:sldId id="298" r:id="rId34"/>
    <p:sldId id="299" r:id="rId35"/>
    <p:sldId id="308" r:id="rId36"/>
    <p:sldId id="300" r:id="rId37"/>
    <p:sldId id="301" r:id="rId38"/>
    <p:sldId id="304" r:id="rId39"/>
    <p:sldId id="305" r:id="rId40"/>
    <p:sldId id="302" r:id="rId41"/>
    <p:sldId id="306" r:id="rId42"/>
    <p:sldId id="278" r:id="rId43"/>
    <p:sldId id="307" r:id="rId44"/>
    <p:sldId id="281" r:id="rId4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512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B2689F-973B-4E2D-8FC5-7F526C768EFA}" type="datetimeFigureOut">
              <a:rPr lang="en-US" smtClean="0"/>
              <a:t>6/16/2025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8F78D2-FB89-4F55-BCBF-506157C56A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2882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2" name="Google Shape;152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CH"/>
              <a:t>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440011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FFF65-8D26-4972-9217-FC6E936D003B}" type="datetimeFigureOut">
              <a:rPr lang="en-US" smtClean="0"/>
              <a:t>6/16/2025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D582-208B-4FFD-8173-3E2558FB055D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05974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FFF65-8D26-4972-9217-FC6E936D003B}" type="datetimeFigureOut">
              <a:rPr lang="en-US" smtClean="0"/>
              <a:t>6/16/2025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D582-208B-4FFD-8173-3E2558FB05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5148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FFF65-8D26-4972-9217-FC6E936D003B}" type="datetimeFigureOut">
              <a:rPr lang="en-US" smtClean="0"/>
              <a:t>6/16/2025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D582-208B-4FFD-8173-3E2558FB05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0090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FFF65-8D26-4972-9217-FC6E936D003B}" type="datetimeFigureOut">
              <a:rPr lang="en-US" smtClean="0"/>
              <a:t>6/16/2025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D582-208B-4FFD-8173-3E2558FB05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3746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FFF65-8D26-4972-9217-FC6E936D003B}" type="datetimeFigureOut">
              <a:rPr lang="en-US" smtClean="0"/>
              <a:t>6/16/2025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D582-208B-4FFD-8173-3E2558FB055D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18691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FFF65-8D26-4972-9217-FC6E936D003B}" type="datetimeFigureOut">
              <a:rPr lang="en-US" smtClean="0"/>
              <a:t>6/16/2025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D582-208B-4FFD-8173-3E2558FB05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5760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FFF65-8D26-4972-9217-FC6E936D003B}" type="datetimeFigureOut">
              <a:rPr lang="en-US" smtClean="0"/>
              <a:t>6/16/2025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D582-208B-4FFD-8173-3E2558FB05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4184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FFF65-8D26-4972-9217-FC6E936D003B}" type="datetimeFigureOut">
              <a:rPr lang="en-US" smtClean="0"/>
              <a:t>6/16/2025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D582-208B-4FFD-8173-3E2558FB05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1558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FFF65-8D26-4972-9217-FC6E936D003B}" type="datetimeFigureOut">
              <a:rPr lang="en-US" smtClean="0"/>
              <a:t>6/16/2025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D582-208B-4FFD-8173-3E2558FB05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2760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D22FFF65-8D26-4972-9217-FC6E936D003B}" type="datetimeFigureOut">
              <a:rPr lang="en-US" smtClean="0"/>
              <a:t>6/16/2025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B60D582-208B-4FFD-8173-3E2558FB05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4263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FFF65-8D26-4972-9217-FC6E936D003B}" type="datetimeFigureOut">
              <a:rPr lang="en-US" smtClean="0"/>
              <a:t>6/16/2025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D582-208B-4FFD-8173-3E2558FB05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8671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D22FFF65-8D26-4972-9217-FC6E936D003B}" type="datetimeFigureOut">
              <a:rPr lang="en-US" smtClean="0"/>
              <a:t>6/16/2025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AB60D582-208B-4FFD-8173-3E2558FB055D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3514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5"/>
          <p:cNvSpPr txBox="1">
            <a:spLocks noGrp="1"/>
          </p:cNvSpPr>
          <p:nvPr>
            <p:ph type="ctrTitle"/>
          </p:nvPr>
        </p:nvSpPr>
        <p:spPr>
          <a:xfrm>
            <a:off x="1524000" y="310081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-US" sz="44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Exploring the impact of Transfer Learning and Semi Supervised </a:t>
            </a:r>
            <a:r>
              <a:rPr lang="en-US" sz="4400" b="1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GANs </a:t>
            </a:r>
            <a:br>
              <a:rPr lang="en-US" sz="4400" b="1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4400" b="1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for </a:t>
            </a:r>
            <a:r>
              <a:rPr lang="en-US" sz="44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Tumor </a:t>
            </a:r>
            <a:r>
              <a:rPr lang="en-US" sz="4400" b="1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Classification In </a:t>
            </a:r>
            <a:br>
              <a:rPr lang="en-US" sz="4400" b="1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4400" b="1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Medical Imaging</a:t>
            </a:r>
            <a:endParaRPr sz="4400" dirty="0"/>
          </a:p>
        </p:txBody>
      </p:sp>
      <p:sp>
        <p:nvSpPr>
          <p:cNvPr id="156" name="Google Shape;156;p35"/>
          <p:cNvSpPr txBox="1">
            <a:spLocks noGrp="1"/>
          </p:cNvSpPr>
          <p:nvPr>
            <p:ph type="subTitle" idx="1"/>
          </p:nvPr>
        </p:nvSpPr>
        <p:spPr>
          <a:xfrm>
            <a:off x="1524000" y="3076952"/>
            <a:ext cx="9144000" cy="1584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</a:pPr>
            <a:r>
              <a:rPr lang="en-US" b="1" dirty="0" smtClean="0">
                <a:solidFill>
                  <a:schemeClr val="tx1"/>
                </a:solidFill>
                <a:latin typeface="+mn-lt"/>
              </a:rPr>
              <a:t>FYP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 smtClean="0">
                <a:solidFill>
                  <a:schemeClr val="tx1"/>
                </a:solidFill>
                <a:latin typeface="+mn-lt"/>
              </a:rPr>
              <a:t>Research Project </a:t>
            </a:r>
            <a:r>
              <a:rPr lang="en-US" b="1" dirty="0">
                <a:solidFill>
                  <a:schemeClr val="tx1"/>
                </a:solidFill>
                <a:latin typeface="+mn-lt"/>
              </a:rPr>
              <a:t>Defense</a:t>
            </a: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lang="en-US" dirty="0">
              <a:solidFill>
                <a:schemeClr val="tx1"/>
              </a:solidFill>
              <a:latin typeface="+mn-lt"/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b="1" dirty="0">
                <a:solidFill>
                  <a:schemeClr val="tx1"/>
                </a:solidFill>
                <a:latin typeface="+mn-lt"/>
              </a:rPr>
              <a:t>Supervisor: Dr. M. Irfan Uddin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F0A745-6824-5746-851E-897E016F3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CH" smtClean="0"/>
              <a:t>1</a:t>
            </a:fld>
            <a:endParaRPr lang="de-CH"/>
          </a:p>
        </p:txBody>
      </p:sp>
      <p:pic>
        <p:nvPicPr>
          <p:cNvPr id="158" name="Google Shape;158;p35" descr="A close up of a sig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53839" y="5257800"/>
            <a:ext cx="828321" cy="812282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35"/>
          <p:cNvSpPr txBox="1"/>
          <p:nvPr/>
        </p:nvSpPr>
        <p:spPr>
          <a:xfrm>
            <a:off x="9186682" y="6297253"/>
            <a:ext cx="3005318" cy="443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sz="2000" b="0" i="0" u="none" strike="noStrike" cap="none" dirty="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rPr>
              <a:t>Institute </a:t>
            </a:r>
            <a:r>
              <a:rPr lang="de-CH" sz="2000" b="0" i="0" u="none" strike="noStrike" cap="none" dirty="0" err="1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rPr>
              <a:t>of</a:t>
            </a:r>
            <a:r>
              <a:rPr lang="de-CH" sz="2000" b="0" i="0" u="none" strike="noStrike" cap="none" dirty="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rPr>
              <a:t> Computing</a:t>
            </a:r>
            <a:endParaRPr sz="2000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1485C6F6-8EBE-DC4D-8309-1A162F14A0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2485250"/>
              </p:ext>
            </p:extLst>
          </p:nvPr>
        </p:nvGraphicFramePr>
        <p:xfrm>
          <a:off x="1217654" y="4661912"/>
          <a:ext cx="8127999" cy="1584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46666">
                  <a:extLst>
                    <a:ext uri="{9D8B030D-6E8A-4147-A177-3AD203B41FA5}">
                      <a16:colId xmlns:a16="http://schemas.microsoft.com/office/drawing/2014/main" val="1939717174"/>
                    </a:ext>
                  </a:extLst>
                </a:gridCol>
                <a:gridCol w="6250488">
                  <a:extLst>
                    <a:ext uri="{9D8B030D-6E8A-4147-A177-3AD203B41FA5}">
                      <a16:colId xmlns:a16="http://schemas.microsoft.com/office/drawing/2014/main" val="1072800502"/>
                    </a:ext>
                  </a:extLst>
                </a:gridCol>
                <a:gridCol w="1030845">
                  <a:extLst>
                    <a:ext uri="{9D8B030D-6E8A-4147-A177-3AD203B41FA5}">
                      <a16:colId xmlns:a16="http://schemas.microsoft.com/office/drawing/2014/main" val="3463975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b="1" dirty="0" err="1"/>
                        <a:t>S.No</a:t>
                      </a:r>
                      <a:r>
                        <a:rPr lang="en-US" sz="2000" b="1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dirty="0"/>
                        <a:t>Student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dirty="0"/>
                        <a:t>GPA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75789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S1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Hussam Umer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3.75</a:t>
                      </a:r>
                      <a:endParaRPr lang="en-US" sz="2000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47901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S2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NIL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N/A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77311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S3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NIL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N/A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10159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13474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+mn-lt"/>
              </a:rPr>
              <a:t>Architecture(Generator)</a:t>
            </a:r>
            <a:endParaRPr lang="en-US" dirty="0">
              <a:latin typeface="+mn-lt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1847927"/>
            <a:ext cx="10058400" cy="4462562"/>
          </a:xfrm>
        </p:spPr>
      </p:pic>
    </p:spTree>
    <p:extLst>
      <p:ext uri="{BB962C8B-B14F-4D97-AF65-F5344CB8AC3E}">
        <p14:creationId xmlns:p14="http://schemas.microsoft.com/office/powerpoint/2010/main" val="337902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+mn-lt"/>
              </a:rPr>
              <a:t>Architecture(Discriminator)</a:t>
            </a:r>
            <a:endParaRPr lang="en-US" dirty="0">
              <a:latin typeface="+mn-lt"/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1846263"/>
            <a:ext cx="10058400" cy="4441648"/>
          </a:xfrm>
        </p:spPr>
      </p:pic>
    </p:spTree>
    <p:extLst>
      <p:ext uri="{BB962C8B-B14F-4D97-AF65-F5344CB8AC3E}">
        <p14:creationId xmlns:p14="http://schemas.microsoft.com/office/powerpoint/2010/main" val="3089280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+mn-lt"/>
              </a:rPr>
              <a:t>The Proposed Architecture</a:t>
            </a:r>
            <a:endParaRPr lang="en-US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b="1" u="sng" dirty="0" smtClean="0"/>
              <a:t>1. ResNET-50: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 smtClean="0"/>
              <a:t>Initial Layer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 smtClean="0"/>
              <a:t>Pooling Layer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 smtClean="0"/>
              <a:t>Residual Block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 smtClean="0"/>
              <a:t>Bottleneck Design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 smtClean="0"/>
              <a:t>Block Stacking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 smtClean="0"/>
              <a:t>Avg. Pooling Layer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 smtClean="0"/>
              <a:t>Fully connected Layer</a:t>
            </a:r>
          </a:p>
          <a:p>
            <a:endParaRPr lang="en-US" sz="2400" b="1" u="sng" dirty="0"/>
          </a:p>
        </p:txBody>
      </p:sp>
    </p:spTree>
    <p:extLst>
      <p:ext uri="{BB962C8B-B14F-4D97-AF65-F5344CB8AC3E}">
        <p14:creationId xmlns:p14="http://schemas.microsoft.com/office/powerpoint/2010/main" val="194882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+mn-lt"/>
              </a:rPr>
              <a:t>ResNET-50</a:t>
            </a:r>
            <a:endParaRPr lang="en-US" b="1" dirty="0">
              <a:latin typeface="+mn-lt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1828801"/>
            <a:ext cx="10058399" cy="4470400"/>
          </a:xfrm>
        </p:spPr>
      </p:pic>
    </p:spTree>
    <p:extLst>
      <p:ext uri="{BB962C8B-B14F-4D97-AF65-F5344CB8AC3E}">
        <p14:creationId xmlns:p14="http://schemas.microsoft.com/office/powerpoint/2010/main" val="4282769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+mn-lt"/>
              </a:rPr>
              <a:t>Working Flow(</a:t>
            </a:r>
            <a:r>
              <a:rPr lang="en-US" b="1" dirty="0" err="1" smtClean="0">
                <a:latin typeface="+mn-lt"/>
              </a:rPr>
              <a:t>ResNET</a:t>
            </a:r>
            <a:r>
              <a:rPr lang="en-US" b="1" dirty="0" smtClean="0">
                <a:latin typeface="+mn-lt"/>
              </a:rPr>
              <a:t>- 50 Cycle GAN)</a:t>
            </a:r>
            <a:endParaRPr lang="en-US" b="1" dirty="0">
              <a:latin typeface="+mn-lt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1817511"/>
            <a:ext cx="10058399" cy="4481689"/>
          </a:xfrm>
        </p:spPr>
      </p:pic>
    </p:spTree>
    <p:extLst>
      <p:ext uri="{BB962C8B-B14F-4D97-AF65-F5344CB8AC3E}">
        <p14:creationId xmlns:p14="http://schemas.microsoft.com/office/powerpoint/2010/main" val="2273987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+mn-lt"/>
              </a:rPr>
              <a:t>The Proposed Architecture</a:t>
            </a:r>
            <a:endParaRPr lang="en-US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b="1" u="sng" dirty="0" smtClean="0"/>
              <a:t>2. VGG-16: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 smtClean="0"/>
              <a:t>Convolutional Layers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 smtClean="0"/>
              <a:t>Pooling Layer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 smtClean="0"/>
              <a:t>Fully Connected Layers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 smtClean="0"/>
              <a:t>Block Structure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 smtClean="0"/>
              <a:t>Architecture Depth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 smtClean="0"/>
              <a:t>Design Philosophy</a:t>
            </a:r>
          </a:p>
          <a:p>
            <a:endParaRPr lang="en-US" sz="2400" b="1" u="sng" dirty="0"/>
          </a:p>
        </p:txBody>
      </p:sp>
    </p:spTree>
    <p:extLst>
      <p:ext uri="{BB962C8B-B14F-4D97-AF65-F5344CB8AC3E}">
        <p14:creationId xmlns:p14="http://schemas.microsoft.com/office/powerpoint/2010/main" val="369638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+mn-lt"/>
              </a:rPr>
              <a:t>VGG-16</a:t>
            </a:r>
            <a:endParaRPr lang="en-US" b="1" dirty="0">
              <a:latin typeface="+mn-lt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5" t="22428" r="1369" b="37619"/>
          <a:stretch/>
        </p:blipFill>
        <p:spPr>
          <a:xfrm>
            <a:off x="1097280" y="1817512"/>
            <a:ext cx="10058400" cy="4470400"/>
          </a:xfrm>
        </p:spPr>
      </p:pic>
    </p:spTree>
    <p:extLst>
      <p:ext uri="{BB962C8B-B14F-4D97-AF65-F5344CB8AC3E}">
        <p14:creationId xmlns:p14="http://schemas.microsoft.com/office/powerpoint/2010/main" val="867915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+mn-lt"/>
              </a:rPr>
              <a:t>Working Flow(VGG-16 Cycle GAN)</a:t>
            </a:r>
            <a:endParaRPr lang="en-US" b="1" dirty="0">
              <a:latin typeface="+mn-lt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1846263"/>
            <a:ext cx="10058399" cy="4430359"/>
          </a:xfrm>
        </p:spPr>
      </p:pic>
    </p:spTree>
    <p:extLst>
      <p:ext uri="{BB962C8B-B14F-4D97-AF65-F5344CB8AC3E}">
        <p14:creationId xmlns:p14="http://schemas.microsoft.com/office/powerpoint/2010/main" val="2281586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>
                <a:latin typeface="+mn-lt"/>
              </a:rPr>
              <a:t>Semi-Supervision </a:t>
            </a:r>
            <a:endParaRPr lang="en-US" dirty="0">
              <a:latin typeface="+mn-lt"/>
            </a:endParaRP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1846263"/>
            <a:ext cx="10058400" cy="4430359"/>
          </a:xfrm>
        </p:spPr>
      </p:pic>
    </p:spTree>
    <p:extLst>
      <p:ext uri="{BB962C8B-B14F-4D97-AF65-F5344CB8AC3E}">
        <p14:creationId xmlns:p14="http://schemas.microsoft.com/office/powerpoint/2010/main" val="958119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>
                <a:latin typeface="+mn-lt"/>
              </a:rPr>
              <a:t>The objective </a:t>
            </a:r>
            <a:r>
              <a:rPr lang="en-US" b="1" u="sng" dirty="0" smtClean="0">
                <a:latin typeface="+mn-lt"/>
              </a:rPr>
              <a:t>Function</a:t>
            </a:r>
            <a:endParaRPr lang="en-US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/>
              <a:t>There </a:t>
            </a:r>
            <a:r>
              <a:rPr lang="en-US" sz="2400" dirty="0"/>
              <a:t>are two components to the </a:t>
            </a:r>
            <a:r>
              <a:rPr lang="en-US" sz="2400" dirty="0" err="1"/>
              <a:t>CycleGAN</a:t>
            </a:r>
            <a:r>
              <a:rPr lang="en-US" sz="2400" dirty="0"/>
              <a:t> objective function, an </a:t>
            </a:r>
            <a:r>
              <a:rPr lang="en-US" sz="2400" i="1" dirty="0"/>
              <a:t>adversarial loss</a:t>
            </a:r>
            <a:r>
              <a:rPr lang="en-US" sz="2400" dirty="0"/>
              <a:t> and a </a:t>
            </a:r>
            <a:r>
              <a:rPr lang="en-US" sz="2400" i="1" dirty="0"/>
              <a:t>cycle consistency loss</a:t>
            </a:r>
            <a:r>
              <a:rPr lang="en-US" sz="2400" dirty="0"/>
              <a:t>. Both are essential to getting good results</a:t>
            </a:r>
            <a:r>
              <a:rPr lang="en-US" sz="2400" dirty="0" smtClean="0"/>
              <a:t>.</a:t>
            </a:r>
          </a:p>
          <a:p>
            <a:pPr marL="0" indent="0">
              <a:buNone/>
            </a:pPr>
            <a:r>
              <a:rPr lang="en-US" sz="2400" b="1" u="sng" dirty="0" smtClean="0"/>
              <a:t>1. Adversarial Loss :</a:t>
            </a:r>
          </a:p>
          <a:p>
            <a:pPr marL="0" indent="0">
              <a:buNone/>
            </a:pPr>
            <a:r>
              <a:rPr lang="en-US" sz="2400" dirty="0"/>
              <a:t>The adversarial loss measures how well the generator can fool the discriminator</a:t>
            </a:r>
            <a:r>
              <a:rPr lang="en-US" sz="2400" dirty="0" smtClean="0"/>
              <a:t>.</a:t>
            </a:r>
          </a:p>
          <a:p>
            <a:pPr marL="0" indent="0">
              <a:buNone/>
            </a:pPr>
            <a:r>
              <a:rPr lang="en-US" sz="2400" dirty="0"/>
              <a:t>The objective is to minimize this loss, which encourages the generator to generate realistic data samples</a:t>
            </a:r>
            <a:r>
              <a:rPr lang="en-US" sz="2400" dirty="0" smtClean="0"/>
              <a:t>.</a:t>
            </a:r>
          </a:p>
          <a:p>
            <a:pPr marL="0" indent="0">
              <a:buNone/>
            </a:pPr>
            <a:endParaRPr lang="en-US" sz="2400" b="1" u="sng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9517" y="4156075"/>
            <a:ext cx="4733925" cy="1933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63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+mn-lt"/>
              </a:rPr>
              <a:t>Table of Contents</a:t>
            </a:r>
            <a:endParaRPr lang="en-US" b="1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sz="2400" dirty="0" smtClean="0"/>
              <a:t>Research Title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 smtClean="0"/>
              <a:t>Research Questions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 smtClean="0"/>
              <a:t>Problem Statement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 smtClean="0"/>
              <a:t>Background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 smtClean="0"/>
              <a:t>The Proposed Architecture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 smtClean="0"/>
              <a:t>Flow Chart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 smtClean="0"/>
              <a:t>Dataset Selection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 smtClean="0"/>
              <a:t>Tools &amp; Technologies</a:t>
            </a:r>
          </a:p>
          <a:p>
            <a:pPr marL="0" indent="0">
              <a:buNone/>
            </a:pP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3499100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>
                <a:latin typeface="+mn-lt"/>
              </a:rPr>
              <a:t>The objective </a:t>
            </a:r>
            <a:r>
              <a:rPr lang="en-US" b="1" u="sng" dirty="0" smtClean="0">
                <a:latin typeface="+mn-lt"/>
              </a:rPr>
              <a:t>Function(Cont.)</a:t>
            </a:r>
            <a:endParaRPr lang="en-US" b="1" dirty="0">
              <a:latin typeface="+mn-lt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b="1" u="sng" dirty="0" smtClean="0"/>
              <a:t>2. Cycle-Consistency </a:t>
            </a:r>
            <a:r>
              <a:rPr lang="en-US" sz="2400" b="1" u="sng" dirty="0"/>
              <a:t>Loss:</a:t>
            </a:r>
          </a:p>
          <a:p>
            <a:pPr marL="0" indent="0">
              <a:buNone/>
            </a:pPr>
            <a:r>
              <a:rPr lang="en-US" sz="2400" dirty="0"/>
              <a:t>The cycle-consistency loss is introduced to enforce that the output generated by the generator, when passed through another generator in the opposite direction, should reconstruct the original input</a:t>
            </a:r>
            <a:r>
              <a:rPr lang="en-US" sz="2400" dirty="0" smtClean="0"/>
              <a:t>.</a:t>
            </a:r>
          </a:p>
          <a:p>
            <a:pPr marL="0" indent="0">
              <a:buNone/>
            </a:pPr>
            <a:r>
              <a:rPr lang="en-US" sz="2400" dirty="0"/>
              <a:t>It enforces that </a:t>
            </a:r>
            <a:r>
              <a:rPr lang="en-US" sz="2400" i="1" dirty="0"/>
              <a:t>F</a:t>
            </a:r>
            <a:r>
              <a:rPr lang="en-US" sz="2400" dirty="0"/>
              <a:t>(</a:t>
            </a:r>
            <a:r>
              <a:rPr lang="en-US" sz="2400" i="1" dirty="0"/>
              <a:t>G</a:t>
            </a:r>
            <a:r>
              <a:rPr lang="en-US" sz="2400" dirty="0"/>
              <a:t>(</a:t>
            </a:r>
            <a:r>
              <a:rPr lang="en-US" sz="2400" i="1" dirty="0"/>
              <a:t>x</a:t>
            </a:r>
            <a:r>
              <a:rPr lang="en-US" sz="2400" dirty="0"/>
              <a:t>)) ≈ </a:t>
            </a:r>
            <a:r>
              <a:rPr lang="en-US" sz="2400" i="1" dirty="0"/>
              <a:t>x</a:t>
            </a:r>
            <a:r>
              <a:rPr lang="en-US" sz="2400" dirty="0"/>
              <a:t> and </a:t>
            </a:r>
            <a:r>
              <a:rPr lang="en-US" sz="2400" i="1" dirty="0"/>
              <a:t>G</a:t>
            </a:r>
            <a:r>
              <a:rPr lang="en-US" sz="2400" dirty="0"/>
              <a:t>(</a:t>
            </a:r>
            <a:r>
              <a:rPr lang="en-US" sz="2400" i="1" dirty="0"/>
              <a:t>F</a:t>
            </a:r>
            <a:r>
              <a:rPr lang="en-US" sz="2400" dirty="0"/>
              <a:t>(</a:t>
            </a:r>
            <a:r>
              <a:rPr lang="en-US" sz="2400" i="1" dirty="0"/>
              <a:t>y</a:t>
            </a:r>
            <a:r>
              <a:rPr lang="en-US" sz="2400" dirty="0"/>
              <a:t>)) ≈ </a:t>
            </a:r>
            <a:r>
              <a:rPr lang="en-US" sz="2400" i="1" dirty="0"/>
              <a:t>y</a:t>
            </a:r>
            <a:r>
              <a:rPr lang="en-US" sz="2400" dirty="0" smtClean="0"/>
              <a:t>.</a:t>
            </a:r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8330" y="4299127"/>
            <a:ext cx="6770158" cy="1232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872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>
                <a:latin typeface="+mn-lt"/>
              </a:rPr>
              <a:t>The objective Function(Cont.)</a:t>
            </a:r>
            <a:endParaRPr lang="en-US" dirty="0">
              <a:latin typeface="+mn-lt"/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280" y="1860022"/>
            <a:ext cx="10058400" cy="4394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949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>
                <a:latin typeface="+mn-lt"/>
              </a:rPr>
              <a:t>The objective Function(Cont.)</a:t>
            </a:r>
            <a:endParaRPr lang="en-US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400" b="1" u="sng" dirty="0" smtClean="0"/>
              <a:t>3. Cross Entropy Loss:</a:t>
            </a:r>
          </a:p>
          <a:p>
            <a:r>
              <a:rPr lang="en-US" sz="2400" dirty="0"/>
              <a:t>The cross entropy loss quantifies the difference between the predicted probability distribution and the actual distribution.</a:t>
            </a:r>
            <a:endParaRPr lang="en-US" sz="2400" b="1" u="sng" dirty="0" smtClean="0"/>
          </a:p>
          <a:p>
            <a:r>
              <a:rPr lang="en-US" sz="2400" dirty="0"/>
              <a:t>For binary classification, it is defined as</a:t>
            </a:r>
            <a:r>
              <a:rPr lang="en-US" sz="2400" dirty="0" smtClean="0"/>
              <a:t>:</a:t>
            </a:r>
          </a:p>
          <a:p>
            <a:endParaRPr lang="en-US" sz="2400" b="1" u="sng" dirty="0"/>
          </a:p>
          <a:p>
            <a:endParaRPr lang="en-US" sz="2400" b="1" u="sng" dirty="0" smtClean="0"/>
          </a:p>
          <a:p>
            <a:r>
              <a:rPr lang="en-US" sz="2400" dirty="0"/>
              <a:t>Where: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 smtClean="0"/>
              <a:t>y </a:t>
            </a:r>
            <a:r>
              <a:rPr lang="en-US" sz="2400" dirty="0"/>
              <a:t>is the actual label (0 or 1).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 smtClean="0"/>
              <a:t>p </a:t>
            </a:r>
            <a:r>
              <a:rPr lang="en-US" sz="2400" dirty="0"/>
              <a:t>is the predicted probability of the positive class (1).</a:t>
            </a:r>
          </a:p>
          <a:p>
            <a:endParaRPr lang="en-US" sz="2400" b="1" u="sng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6448" y="3681177"/>
            <a:ext cx="2943636" cy="574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293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+mn-lt"/>
              </a:rPr>
              <a:t>Dataset</a:t>
            </a:r>
            <a:endParaRPr lang="en-US" b="1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79" y="1737361"/>
            <a:ext cx="10403275" cy="450539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err="1" smtClean="0"/>
              <a:t>BreakHis</a:t>
            </a:r>
            <a:r>
              <a:rPr lang="en-US" sz="2400" dirty="0" smtClean="0"/>
              <a:t> Histology Slides</a:t>
            </a:r>
          </a:p>
          <a:p>
            <a:pPr marL="0" indent="0">
              <a:buNone/>
            </a:pPr>
            <a:r>
              <a:rPr lang="en-US" sz="2400" dirty="0" smtClean="0"/>
              <a:t>Total Images = 210</a:t>
            </a:r>
          </a:p>
          <a:p>
            <a:pPr marL="0" indent="0">
              <a:buNone/>
            </a:pPr>
            <a:r>
              <a:rPr lang="en-US" sz="2400" dirty="0" smtClean="0"/>
              <a:t>Training = 200</a:t>
            </a:r>
          </a:p>
          <a:p>
            <a:pPr marL="0" indent="0">
              <a:buNone/>
            </a:pPr>
            <a:r>
              <a:rPr lang="en-US" sz="2400" dirty="0"/>
              <a:t> </a:t>
            </a:r>
            <a:r>
              <a:rPr lang="en-US" sz="2400" dirty="0" smtClean="0"/>
              <a:t>          Benign = 100</a:t>
            </a:r>
          </a:p>
          <a:p>
            <a:pPr marL="0" indent="0">
              <a:buNone/>
            </a:pPr>
            <a:r>
              <a:rPr lang="en-US" sz="2400" dirty="0" smtClean="0"/>
              <a:t>           Malignant = 100</a:t>
            </a:r>
          </a:p>
          <a:p>
            <a:pPr marL="0" indent="0">
              <a:buNone/>
            </a:pPr>
            <a:r>
              <a:rPr lang="en-US" sz="2400" dirty="0" smtClean="0"/>
              <a:t>Testing = 20</a:t>
            </a:r>
          </a:p>
          <a:p>
            <a:pPr marL="0" indent="0">
              <a:buNone/>
            </a:pPr>
            <a:r>
              <a:rPr lang="en-US" sz="2400" dirty="0"/>
              <a:t> </a:t>
            </a:r>
            <a:r>
              <a:rPr lang="en-US" sz="2400" dirty="0" smtClean="0"/>
              <a:t>          </a:t>
            </a:r>
            <a:r>
              <a:rPr lang="en-US" sz="2400" dirty="0"/>
              <a:t>Benign = </a:t>
            </a:r>
            <a:r>
              <a:rPr lang="en-US" sz="2400" dirty="0" smtClean="0"/>
              <a:t>10       </a:t>
            </a:r>
          </a:p>
          <a:p>
            <a:pPr marL="0" indent="0">
              <a:buNone/>
            </a:pPr>
            <a:r>
              <a:rPr lang="en-US" sz="2400" dirty="0"/>
              <a:t> </a:t>
            </a:r>
            <a:r>
              <a:rPr lang="en-US" sz="2400" dirty="0" smtClean="0"/>
              <a:t>          </a:t>
            </a:r>
            <a:r>
              <a:rPr lang="en-US" sz="2400" dirty="0"/>
              <a:t>Malignant = </a:t>
            </a:r>
            <a:r>
              <a:rPr lang="en-US" sz="2400" dirty="0" smtClean="0"/>
              <a:t>10</a:t>
            </a:r>
          </a:p>
          <a:p>
            <a:pPr marL="0" indent="0">
              <a:buNone/>
            </a:pPr>
            <a:r>
              <a:rPr lang="en-US" sz="2400" dirty="0" smtClean="0"/>
              <a:t>Zoom Range = 400x.</a:t>
            </a:r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3334655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+mn-lt"/>
              </a:rPr>
              <a:t>Dataset(Examples)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19224"/>
            <a:ext cx="10515600" cy="5164455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                                               </a:t>
            </a:r>
          </a:p>
          <a:p>
            <a:pPr marL="0" indent="0">
              <a:buNone/>
            </a:pPr>
            <a:endParaRPr lang="en-US" b="1" dirty="0" smtClean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0818" y="1810701"/>
            <a:ext cx="4958644" cy="43815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1810701"/>
            <a:ext cx="50292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108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+mn-lt"/>
              </a:rPr>
              <a:t>Dataset(Examples)</a:t>
            </a:r>
            <a:endParaRPr lang="en-US" dirty="0">
              <a:latin typeface="+mn-lt"/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7911" y="1846263"/>
            <a:ext cx="4867769" cy="4381500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1846263"/>
            <a:ext cx="4953564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370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+mn-lt"/>
              </a:rPr>
              <a:t>Evaluation Metrics</a:t>
            </a:r>
            <a:endParaRPr lang="en-US" b="1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90890"/>
            <a:ext cx="10058400" cy="402336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sz="2400" dirty="0" smtClean="0"/>
              <a:t>Classification Metrics</a:t>
            </a:r>
          </a:p>
          <a:p>
            <a:pPr marL="457200" indent="-457200">
              <a:buFont typeface="+mj-lt"/>
              <a:buAutoNum type="alphaLcParenR"/>
            </a:pPr>
            <a:r>
              <a:rPr lang="en-US" sz="2400" dirty="0"/>
              <a:t> </a:t>
            </a:r>
            <a:r>
              <a:rPr lang="en-US" sz="2400" dirty="0" smtClean="0"/>
              <a:t>     Accuracy</a:t>
            </a:r>
          </a:p>
          <a:p>
            <a:pPr marL="457200" indent="-457200">
              <a:buFont typeface="+mj-lt"/>
              <a:buAutoNum type="alphaLcParenR"/>
            </a:pPr>
            <a:r>
              <a:rPr lang="en-US" sz="2400" dirty="0"/>
              <a:t> </a:t>
            </a:r>
            <a:r>
              <a:rPr lang="en-US" sz="2400" dirty="0" smtClean="0"/>
              <a:t>     Precision</a:t>
            </a:r>
          </a:p>
          <a:p>
            <a:pPr marL="457200" indent="-457200">
              <a:buFont typeface="+mj-lt"/>
              <a:buAutoNum type="alphaLcParenR"/>
            </a:pPr>
            <a:r>
              <a:rPr lang="en-US" sz="2400" dirty="0"/>
              <a:t> </a:t>
            </a:r>
            <a:r>
              <a:rPr lang="en-US" sz="2400" dirty="0" smtClean="0"/>
              <a:t>     Recall</a:t>
            </a:r>
          </a:p>
          <a:p>
            <a:pPr marL="457200" indent="-457200">
              <a:buFont typeface="+mj-lt"/>
              <a:buAutoNum type="alphaLcParenR"/>
            </a:pPr>
            <a:r>
              <a:rPr lang="en-US" sz="2400" dirty="0"/>
              <a:t> </a:t>
            </a:r>
            <a:r>
              <a:rPr lang="en-US" sz="2400" dirty="0" smtClean="0"/>
              <a:t>     F1 Score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 smtClean="0"/>
              <a:t>Rating </a:t>
            </a:r>
            <a:r>
              <a:rPr lang="en-US" sz="2400" dirty="0"/>
              <a:t>and Preference Judgment</a:t>
            </a:r>
            <a:r>
              <a:rPr lang="en-US" sz="2400" dirty="0" smtClean="0"/>
              <a:t>.</a:t>
            </a:r>
          </a:p>
          <a:p>
            <a:pPr marL="457200" indent="-457200">
              <a:buFont typeface="+mj-lt"/>
              <a:buAutoNum type="alphaLcParenR"/>
            </a:pPr>
            <a:r>
              <a:rPr lang="en-US" sz="2400" dirty="0"/>
              <a:t> </a:t>
            </a:r>
            <a:r>
              <a:rPr lang="en-US" sz="2400" dirty="0" smtClean="0"/>
              <a:t>      Rating Image Quality</a:t>
            </a:r>
          </a:p>
          <a:p>
            <a:pPr marL="457200" indent="-457200">
              <a:buFont typeface="+mj-lt"/>
              <a:buAutoNum type="alphaLcParenR"/>
            </a:pPr>
            <a:r>
              <a:rPr lang="en-US" sz="2400" dirty="0"/>
              <a:t> </a:t>
            </a:r>
            <a:r>
              <a:rPr lang="en-US" sz="2400" dirty="0" smtClean="0"/>
              <a:t>      Real/Fake </a:t>
            </a:r>
            <a:endParaRPr lang="en-US" sz="2400" dirty="0"/>
          </a:p>
          <a:p>
            <a:pPr>
              <a:buFont typeface="Wingdings" panose="05000000000000000000" pitchFamily="2" charset="2"/>
              <a:buChar char="q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701822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+mn-lt"/>
              </a:rPr>
              <a:t>Evaluation </a:t>
            </a:r>
            <a:r>
              <a:rPr lang="en-US" b="1" dirty="0" smtClean="0">
                <a:latin typeface="+mn-lt"/>
              </a:rPr>
              <a:t>Metrics(Cont.)</a:t>
            </a:r>
            <a:endParaRPr lang="en-US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 smtClean="0"/>
              <a:t>Fully Convolutional Network Metrics</a:t>
            </a:r>
          </a:p>
          <a:p>
            <a:pPr marL="457200" indent="-457200">
              <a:buFont typeface="+mj-lt"/>
              <a:buAutoNum type="alphaLcParenR"/>
            </a:pPr>
            <a:r>
              <a:rPr lang="en-US" dirty="0" smtClean="0"/>
              <a:t>       Intersection-Over-Union(IOU)</a:t>
            </a:r>
          </a:p>
          <a:p>
            <a:pPr marL="457200" indent="-457200">
              <a:buFont typeface="+mj-lt"/>
              <a:buAutoNum type="alphaLcParenR"/>
            </a:pPr>
            <a:r>
              <a:rPr lang="en-US" dirty="0" smtClean="0"/>
              <a:t>       Average-Per-Pixel Accuracy</a:t>
            </a:r>
          </a:p>
          <a:p>
            <a:pPr marL="457200" indent="-457200">
              <a:buFont typeface="+mj-lt"/>
              <a:buAutoNum type="alphaLcParenR"/>
            </a:pPr>
            <a:r>
              <a:rPr lang="en-US" dirty="0" smtClean="0"/>
              <a:t>       Average-Per-Class Accuracy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 smtClean="0"/>
              <a:t>Image </a:t>
            </a:r>
            <a:r>
              <a:rPr lang="en-US" dirty="0"/>
              <a:t>Quality </a:t>
            </a:r>
            <a:r>
              <a:rPr lang="en-US" dirty="0" smtClean="0"/>
              <a:t>Measures</a:t>
            </a:r>
          </a:p>
          <a:p>
            <a:pPr marL="457200" indent="-457200">
              <a:buFont typeface="+mj-lt"/>
              <a:buAutoNum type="alphaLcParenR"/>
            </a:pPr>
            <a:r>
              <a:rPr lang="en-US" dirty="0" smtClean="0"/>
              <a:t>       Structural Similarity Index Matrix(SSIM)</a:t>
            </a:r>
          </a:p>
          <a:p>
            <a:pPr marL="457200" indent="-457200">
              <a:buFont typeface="+mj-lt"/>
              <a:buAutoNum type="alphaLcParenR"/>
            </a:pPr>
            <a:r>
              <a:rPr lang="en-US" dirty="0" smtClean="0"/>
              <a:t>       Peak-Signal-Noise Ratio(PSNR)</a:t>
            </a:r>
          </a:p>
          <a:p>
            <a:pPr marL="457200" indent="-457200">
              <a:buFont typeface="+mj-lt"/>
              <a:buAutoNum type="alphaLcParenR"/>
            </a:pPr>
            <a:r>
              <a:rPr lang="en-US" dirty="0"/>
              <a:t> </a:t>
            </a:r>
            <a:r>
              <a:rPr lang="en-US" dirty="0" smtClean="0"/>
              <a:t>      Mean Squared Error(MSE)             </a:t>
            </a:r>
          </a:p>
          <a:p>
            <a:pPr marL="0" indent="0">
              <a:buNone/>
            </a:pPr>
            <a:r>
              <a:rPr lang="en-US" dirty="0" smtClean="0"/>
              <a:t>           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9713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+mn-lt"/>
              </a:rPr>
              <a:t>Results</a:t>
            </a:r>
            <a:endParaRPr lang="en-US" b="1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b="1" u="sng" dirty="0"/>
              <a:t>Classification </a:t>
            </a:r>
            <a:r>
              <a:rPr lang="en-US" sz="2400" b="1" u="sng" dirty="0" smtClean="0"/>
              <a:t>Metrics :</a:t>
            </a:r>
          </a:p>
          <a:p>
            <a:endParaRPr lang="en-US" sz="2400" b="1" u="sng" dirty="0"/>
          </a:p>
          <a:p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4834985"/>
              </p:ext>
            </p:extLst>
          </p:nvPr>
        </p:nvGraphicFramePr>
        <p:xfrm>
          <a:off x="1097280" y="2314222"/>
          <a:ext cx="10058399" cy="390595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543284">
                  <a:extLst>
                    <a:ext uri="{9D8B030D-6E8A-4147-A177-3AD203B41FA5}">
                      <a16:colId xmlns:a16="http://schemas.microsoft.com/office/drawing/2014/main" val="3674374383"/>
                    </a:ext>
                  </a:extLst>
                </a:gridCol>
                <a:gridCol w="1969610">
                  <a:extLst>
                    <a:ext uri="{9D8B030D-6E8A-4147-A177-3AD203B41FA5}">
                      <a16:colId xmlns:a16="http://schemas.microsoft.com/office/drawing/2014/main" val="916120114"/>
                    </a:ext>
                  </a:extLst>
                </a:gridCol>
                <a:gridCol w="1816631">
                  <a:extLst>
                    <a:ext uri="{9D8B030D-6E8A-4147-A177-3AD203B41FA5}">
                      <a16:colId xmlns:a16="http://schemas.microsoft.com/office/drawing/2014/main" val="3313368034"/>
                    </a:ext>
                  </a:extLst>
                </a:gridCol>
                <a:gridCol w="2007855">
                  <a:extLst>
                    <a:ext uri="{9D8B030D-6E8A-4147-A177-3AD203B41FA5}">
                      <a16:colId xmlns:a16="http://schemas.microsoft.com/office/drawing/2014/main" val="1302183790"/>
                    </a:ext>
                  </a:extLst>
                </a:gridCol>
                <a:gridCol w="1721019">
                  <a:extLst>
                    <a:ext uri="{9D8B030D-6E8A-4147-A177-3AD203B41FA5}">
                      <a16:colId xmlns:a16="http://schemas.microsoft.com/office/drawing/2014/main" val="2850922567"/>
                    </a:ext>
                  </a:extLst>
                </a:gridCol>
              </a:tblGrid>
              <a:tr h="63401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Model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640080" marR="0" indent="-640080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400">
                          <a:effectLst/>
                        </a:rPr>
                        <a:t>Accuracy</a:t>
                      </a:r>
                      <a:endParaRPr lang="en-US" sz="24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640080" marR="0" indent="-640080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400">
                          <a:effectLst/>
                        </a:rPr>
                        <a:t>Precision</a:t>
                      </a:r>
                      <a:endParaRPr lang="en-US" sz="24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640080" marR="0" indent="-640080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400">
                          <a:effectLst/>
                        </a:rPr>
                        <a:t>Recall</a:t>
                      </a:r>
                      <a:endParaRPr lang="en-US" sz="24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640080" marR="0" indent="-640080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400">
                          <a:effectLst/>
                        </a:rPr>
                        <a:t>F1 Score</a:t>
                      </a:r>
                      <a:endParaRPr lang="en-US" sz="24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95986858"/>
                  </a:ext>
                </a:extLst>
              </a:tr>
              <a:tr h="1000076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 smtClean="0">
                          <a:effectLst/>
                        </a:rPr>
                        <a:t>VGG-16 </a:t>
                      </a:r>
                      <a:r>
                        <a:rPr lang="en-US" sz="2400" dirty="0" err="1">
                          <a:effectLst/>
                        </a:rPr>
                        <a:t>CycleGAN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0.5000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 0.5000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 smtClean="0">
                          <a:effectLst/>
                        </a:rPr>
                        <a:t>1.0000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0.67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97578357"/>
                  </a:ext>
                </a:extLst>
              </a:tr>
              <a:tr h="116989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 smtClean="0">
                          <a:effectLst/>
                        </a:rPr>
                        <a:t>ResNET-50 </a:t>
                      </a:r>
                      <a:r>
                        <a:rPr lang="en-US" sz="2400" dirty="0" err="1">
                          <a:effectLst/>
                        </a:rPr>
                        <a:t>CycleGAN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0.9500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0.9036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1.0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 0.95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98294719"/>
                  </a:ext>
                </a:extLst>
              </a:tr>
              <a:tr h="1101971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Simple CycleGAN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0.70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1.0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0.400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0.57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447515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5971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+mn-lt"/>
              </a:rPr>
              <a:t>Classification Results</a:t>
            </a:r>
            <a:endParaRPr lang="en-US" b="1" dirty="0">
              <a:latin typeface="+mn-lt"/>
            </a:endParaRPr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 rotWithShape="1">
          <a:blip r:embed="rId2"/>
          <a:srcRect l="1774" t="2149" r="1033"/>
          <a:stretch/>
        </p:blipFill>
        <p:spPr>
          <a:xfrm>
            <a:off x="1097280" y="1851378"/>
            <a:ext cx="10058400" cy="443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10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+mn-lt"/>
              </a:rPr>
              <a:t>Research Title</a:t>
            </a:r>
            <a:endParaRPr lang="en-US" b="1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5400" b="1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</a:p>
          <a:p>
            <a:pPr marL="0" indent="0">
              <a:buNone/>
            </a:pPr>
            <a:r>
              <a:rPr lang="en-US" sz="54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5400" b="1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Exploring </a:t>
            </a:r>
            <a:r>
              <a:rPr lang="en-US" sz="54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impact of </a:t>
            </a:r>
            <a:r>
              <a:rPr lang="en-US" sz="5400" b="1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Transfer            </a:t>
            </a:r>
          </a:p>
          <a:p>
            <a:pPr marL="0" indent="0">
              <a:buNone/>
            </a:pPr>
            <a:r>
              <a:rPr lang="en-US" sz="54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5400" b="1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</a:t>
            </a:r>
            <a:r>
              <a:rPr lang="en-US" sz="54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Learning and Semi Supervised </a:t>
            </a:r>
            <a:endParaRPr lang="en-US" sz="5400" b="1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54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5400" b="1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GAN </a:t>
            </a:r>
            <a:r>
              <a:rPr lang="en-US" sz="54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for Tumor Classification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1360473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+mn-lt"/>
              </a:rPr>
              <a:t>Results(Cont.)</a:t>
            </a:r>
            <a:endParaRPr lang="en-US" b="1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b="1" u="sng" dirty="0" smtClean="0"/>
              <a:t>FCN Results:</a:t>
            </a:r>
          </a:p>
          <a:p>
            <a:endParaRPr lang="en-US" sz="2400" b="1" u="sng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0370268"/>
              </p:ext>
            </p:extLst>
          </p:nvPr>
        </p:nvGraphicFramePr>
        <p:xfrm>
          <a:off x="1097279" y="2302931"/>
          <a:ext cx="10058400" cy="392853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514600">
                  <a:extLst>
                    <a:ext uri="{9D8B030D-6E8A-4147-A177-3AD203B41FA5}">
                      <a16:colId xmlns:a16="http://schemas.microsoft.com/office/drawing/2014/main" val="1031246263"/>
                    </a:ext>
                  </a:extLst>
                </a:gridCol>
                <a:gridCol w="2514600">
                  <a:extLst>
                    <a:ext uri="{9D8B030D-6E8A-4147-A177-3AD203B41FA5}">
                      <a16:colId xmlns:a16="http://schemas.microsoft.com/office/drawing/2014/main" val="801435861"/>
                    </a:ext>
                  </a:extLst>
                </a:gridCol>
                <a:gridCol w="2514600">
                  <a:extLst>
                    <a:ext uri="{9D8B030D-6E8A-4147-A177-3AD203B41FA5}">
                      <a16:colId xmlns:a16="http://schemas.microsoft.com/office/drawing/2014/main" val="2404965092"/>
                    </a:ext>
                  </a:extLst>
                </a:gridCol>
                <a:gridCol w="2514600">
                  <a:extLst>
                    <a:ext uri="{9D8B030D-6E8A-4147-A177-3AD203B41FA5}">
                      <a16:colId xmlns:a16="http://schemas.microsoft.com/office/drawing/2014/main" val="4132333936"/>
                    </a:ext>
                  </a:extLst>
                </a:gridCol>
              </a:tblGrid>
              <a:tr h="128204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Model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640080" marR="0" indent="-640080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400" dirty="0" smtClean="0">
                          <a:effectLst/>
                        </a:rPr>
                        <a:t> </a:t>
                      </a:r>
                      <a:r>
                        <a:rPr lang="en-US" sz="2400" dirty="0">
                          <a:effectLst/>
                        </a:rPr>
                        <a:t>Intersection over Union (</a:t>
                      </a:r>
                      <a:r>
                        <a:rPr lang="en-US" sz="2400" dirty="0" err="1">
                          <a:effectLst/>
                        </a:rPr>
                        <a:t>IoU</a:t>
                      </a:r>
                      <a:r>
                        <a:rPr lang="en-US" sz="2400" dirty="0">
                          <a:effectLst/>
                        </a:rPr>
                        <a:t>)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 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640080" marR="0" indent="-640080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400">
                          <a:effectLst/>
                        </a:rPr>
                        <a:t>Average Per-Pixel Accuracy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 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640080" marR="0" indent="-640080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400">
                          <a:effectLst/>
                        </a:rPr>
                        <a:t>Average Per-Class Accuracy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 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59219550"/>
                  </a:ext>
                </a:extLst>
              </a:tr>
              <a:tr h="80890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Simple </a:t>
                      </a:r>
                      <a:r>
                        <a:rPr lang="en-US" sz="2400" dirty="0" err="1">
                          <a:effectLst/>
                        </a:rPr>
                        <a:t>CycleGAN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0.3091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0.9426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0.4653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39286053"/>
                  </a:ext>
                </a:extLst>
              </a:tr>
              <a:tr h="946267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 smtClean="0">
                          <a:effectLst/>
                        </a:rPr>
                        <a:t>VGG-16 </a:t>
                      </a:r>
                      <a:r>
                        <a:rPr lang="en-US" sz="2400" dirty="0" err="1">
                          <a:effectLst/>
                        </a:rPr>
                        <a:t>CycleGAN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0.6787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0.9547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0.8374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085943"/>
                  </a:ext>
                </a:extLst>
              </a:tr>
              <a:tr h="891323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 smtClean="0">
                          <a:effectLst/>
                        </a:rPr>
                        <a:t>ResNET-50 </a:t>
                      </a:r>
                      <a:r>
                        <a:rPr lang="en-US" sz="2400" dirty="0" err="1">
                          <a:effectLst/>
                        </a:rPr>
                        <a:t>CycleGAN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0.2603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0.8962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0.4578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155123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73578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>
                <a:latin typeface="+mn-lt"/>
              </a:rPr>
              <a:t>FCN Results</a:t>
            </a:r>
            <a:r>
              <a:rPr lang="en-US" b="1" u="sng" dirty="0" smtClean="0">
                <a:latin typeface="+mn-lt"/>
              </a:rPr>
              <a:t>:</a:t>
            </a:r>
            <a:endParaRPr lang="en-US" dirty="0">
              <a:latin typeface="+mn-lt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1845734"/>
            <a:ext cx="10058400" cy="4430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95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+mn-lt"/>
              </a:rPr>
              <a:t>Results(Cont.)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b="1" u="sng" dirty="0" smtClean="0"/>
              <a:t>Image Quality Measures :</a:t>
            </a:r>
          </a:p>
          <a:p>
            <a:r>
              <a:rPr lang="en-US" sz="2400" b="1" u="sng" dirty="0" smtClean="0"/>
              <a:t>SSIM:</a:t>
            </a:r>
          </a:p>
          <a:p>
            <a:endParaRPr lang="en-US" sz="2400" b="1" u="sng" dirty="0"/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1975556" y="2235200"/>
            <a:ext cx="9180124" cy="4052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675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>
                <a:latin typeface="+mn-lt"/>
              </a:rPr>
              <a:t>Image Quality </a:t>
            </a:r>
            <a:r>
              <a:rPr lang="en-US" b="1" u="sng" dirty="0" smtClean="0">
                <a:latin typeface="+mn-lt"/>
              </a:rPr>
              <a:t>Measures(cont.)</a:t>
            </a:r>
            <a:endParaRPr lang="en-US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b="1" u="sng" dirty="0" smtClean="0"/>
              <a:t>PSNR :</a:t>
            </a:r>
          </a:p>
          <a:p>
            <a:endParaRPr lang="en-US" sz="2400" b="1" u="sng" dirty="0"/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1097280" y="2223911"/>
            <a:ext cx="10058400" cy="4030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386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>
                <a:latin typeface="+mn-lt"/>
              </a:rPr>
              <a:t>Image Quality </a:t>
            </a:r>
            <a:r>
              <a:rPr lang="en-US" b="1" u="sng" dirty="0" smtClean="0">
                <a:latin typeface="+mn-lt"/>
              </a:rPr>
              <a:t>Measures(Cont.) </a:t>
            </a:r>
            <a:endParaRPr lang="en-US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b="1" u="sng" dirty="0" smtClean="0"/>
              <a:t>MSE :</a:t>
            </a:r>
          </a:p>
          <a:p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1097280" y="2269067"/>
            <a:ext cx="10058400" cy="4007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535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+mn-lt"/>
              </a:rPr>
              <a:t>Results(Cont.)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b="1" u="sng" dirty="0"/>
              <a:t>Rating and Preference </a:t>
            </a:r>
            <a:r>
              <a:rPr lang="en-US" sz="2400" b="1" u="sng" dirty="0" smtClean="0"/>
              <a:t>Judgment</a:t>
            </a:r>
            <a:r>
              <a:rPr lang="en-US" sz="2400" b="1" u="sng" dirty="0"/>
              <a:t> </a:t>
            </a:r>
            <a:r>
              <a:rPr lang="en-US" sz="2400" b="1" u="sng" dirty="0" smtClean="0"/>
              <a:t>:</a:t>
            </a:r>
          </a:p>
          <a:p>
            <a:endParaRPr lang="en-US" sz="2400" b="1" u="sng" dirty="0" smtClean="0"/>
          </a:p>
          <a:p>
            <a:endParaRPr lang="en-US" sz="2400" b="1" u="sng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3850110"/>
              </p:ext>
            </p:extLst>
          </p:nvPr>
        </p:nvGraphicFramePr>
        <p:xfrm>
          <a:off x="1097279" y="2257779"/>
          <a:ext cx="10058400" cy="403013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352800">
                  <a:extLst>
                    <a:ext uri="{9D8B030D-6E8A-4147-A177-3AD203B41FA5}">
                      <a16:colId xmlns:a16="http://schemas.microsoft.com/office/drawing/2014/main" val="690531915"/>
                    </a:ext>
                  </a:extLst>
                </a:gridCol>
                <a:gridCol w="3352800">
                  <a:extLst>
                    <a:ext uri="{9D8B030D-6E8A-4147-A177-3AD203B41FA5}">
                      <a16:colId xmlns:a16="http://schemas.microsoft.com/office/drawing/2014/main" val="4221631497"/>
                    </a:ext>
                  </a:extLst>
                </a:gridCol>
                <a:gridCol w="3352800">
                  <a:extLst>
                    <a:ext uri="{9D8B030D-6E8A-4147-A177-3AD203B41FA5}">
                      <a16:colId xmlns:a16="http://schemas.microsoft.com/office/drawing/2014/main" val="3768195036"/>
                    </a:ext>
                  </a:extLst>
                </a:gridCol>
              </a:tblGrid>
              <a:tr h="687391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Model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 smtClean="0">
                          <a:effectLst/>
                        </a:rPr>
                        <a:t>Average</a:t>
                      </a:r>
                      <a:r>
                        <a:rPr lang="en-US" sz="2400" baseline="0" dirty="0" smtClean="0">
                          <a:effectLst/>
                        </a:rPr>
                        <a:t> Image Quality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 smtClean="0">
                          <a:effectLst/>
                        </a:rPr>
                        <a:t>Real/Fake(%)</a:t>
                      </a:r>
                      <a:r>
                        <a:rPr lang="en-US" sz="2400" dirty="0">
                          <a:effectLst/>
                        </a:rPr>
                        <a:t> 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08168535"/>
                  </a:ext>
                </a:extLst>
              </a:tr>
              <a:tr h="764303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Simple </a:t>
                      </a:r>
                      <a:r>
                        <a:rPr lang="en-US" sz="2400" dirty="0" err="1">
                          <a:effectLst/>
                        </a:rPr>
                        <a:t>CycleGAN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3.51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0.80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29059232"/>
                  </a:ext>
                </a:extLst>
              </a:tr>
              <a:tr h="89409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VGG16 CycleGAN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4.2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0.95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00404450"/>
                  </a:ext>
                </a:extLst>
              </a:tr>
              <a:tr h="842174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ResNet50 </a:t>
                      </a:r>
                      <a:r>
                        <a:rPr lang="en-US" sz="2400" dirty="0" err="1">
                          <a:effectLst/>
                        </a:rPr>
                        <a:t>CycleGAN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2.85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0.50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2496873"/>
                  </a:ext>
                </a:extLst>
              </a:tr>
              <a:tr h="842174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Real Images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3.9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0.90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663497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35986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+mn-lt"/>
              </a:rPr>
              <a:t>Real Vs Generated Examples</a:t>
            </a:r>
            <a:endParaRPr lang="en-US" b="1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b="1" u="sng" dirty="0" smtClean="0"/>
              <a:t>Simple Cycle GAN:</a:t>
            </a:r>
          </a:p>
          <a:p>
            <a:endParaRPr lang="en-US" sz="2400" b="1" u="sng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4831" y="2280355"/>
            <a:ext cx="4110849" cy="3742662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5988192" y="3763870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538" y="2280355"/>
            <a:ext cx="4632396" cy="3742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834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+mn-lt"/>
              </a:rPr>
              <a:t>Real Vs Generated Examples</a:t>
            </a:r>
            <a:endParaRPr lang="en-US" dirty="0">
              <a:latin typeface="+mn-lt"/>
            </a:endParaRPr>
          </a:p>
        </p:txBody>
      </p:sp>
      <p:sp>
        <p:nvSpPr>
          <p:cNvPr id="6" name="Right Arrow 5"/>
          <p:cNvSpPr/>
          <p:nvPr/>
        </p:nvSpPr>
        <p:spPr>
          <a:xfrm>
            <a:off x="5782593" y="3756600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Content Placeholder 1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1793803"/>
            <a:ext cx="4493292" cy="4410227"/>
          </a:xfr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3022" y="1793803"/>
            <a:ext cx="4202658" cy="4466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427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+mn-lt"/>
              </a:rPr>
              <a:t>Real Vs Generated Examples</a:t>
            </a:r>
            <a:endParaRPr lang="en-US" b="1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b="1" u="sng" dirty="0" smtClean="0"/>
              <a:t>VGG-16 Cycle GAN:</a:t>
            </a:r>
          </a:p>
          <a:p>
            <a:endParaRPr lang="en-US" sz="2400" b="1" u="sng" dirty="0"/>
          </a:p>
        </p:txBody>
      </p:sp>
      <p:sp>
        <p:nvSpPr>
          <p:cNvPr id="6" name="Right Arrow 5"/>
          <p:cNvSpPr/>
          <p:nvPr/>
        </p:nvSpPr>
        <p:spPr>
          <a:xfrm>
            <a:off x="5988192" y="3763870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538" y="2280355"/>
            <a:ext cx="4632396" cy="374266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5858" y="2280354"/>
            <a:ext cx="4059822" cy="3742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840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+mn-lt"/>
              </a:rPr>
              <a:t>Real Vs Generated Examples</a:t>
            </a:r>
            <a:endParaRPr lang="en-US" dirty="0">
              <a:latin typeface="+mn-lt"/>
            </a:endParaRPr>
          </a:p>
        </p:txBody>
      </p:sp>
      <p:sp>
        <p:nvSpPr>
          <p:cNvPr id="6" name="Right Arrow 5"/>
          <p:cNvSpPr/>
          <p:nvPr/>
        </p:nvSpPr>
        <p:spPr>
          <a:xfrm>
            <a:off x="5637276" y="3747911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1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1892562"/>
            <a:ext cx="4400695" cy="4369342"/>
          </a:xfr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5910" y="1880404"/>
            <a:ext cx="435977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845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+mn-lt"/>
              </a:rPr>
              <a:t>Research Questions</a:t>
            </a:r>
            <a:endParaRPr lang="en-US" b="1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sz="2400" dirty="0"/>
              <a:t>How does transfer learning impact the performance of </a:t>
            </a:r>
            <a:r>
              <a:rPr lang="en-US" sz="2400" dirty="0" err="1"/>
              <a:t>CycleGAN</a:t>
            </a:r>
            <a:r>
              <a:rPr lang="en-US" sz="2400" dirty="0"/>
              <a:t> in generating synthetic medical images for tumor classification</a:t>
            </a:r>
            <a:r>
              <a:rPr lang="en-US" sz="2400" dirty="0" smtClean="0"/>
              <a:t>?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 smtClean="0"/>
              <a:t>What </a:t>
            </a:r>
            <a:r>
              <a:rPr lang="en-US" sz="2400" dirty="0"/>
              <a:t>are the computational requirements and training time differences between TL-</a:t>
            </a:r>
            <a:r>
              <a:rPr lang="en-US" sz="2400" dirty="0" err="1"/>
              <a:t>SCycleGAN</a:t>
            </a:r>
            <a:r>
              <a:rPr lang="en-US" sz="2400" dirty="0"/>
              <a:t> and traditional </a:t>
            </a:r>
            <a:r>
              <a:rPr lang="en-US" sz="2400" dirty="0" err="1"/>
              <a:t>CycleGAN</a:t>
            </a:r>
            <a:r>
              <a:rPr lang="en-US" sz="2400" dirty="0"/>
              <a:t> for generating synthetic medical images</a:t>
            </a:r>
            <a:r>
              <a:rPr lang="en-US" sz="2400" dirty="0" smtClean="0"/>
              <a:t>?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/>
              <a:t>Can TL-</a:t>
            </a:r>
            <a:r>
              <a:rPr lang="en-US" sz="2400" dirty="0" err="1"/>
              <a:t>SCycleGAN</a:t>
            </a:r>
            <a:r>
              <a:rPr lang="en-US" sz="2400" dirty="0"/>
              <a:t> effectively overcome domain shift issues when applied to different medical imaging modalities for tumor classification</a:t>
            </a:r>
            <a:r>
              <a:rPr lang="en-US" sz="2400" dirty="0" smtClean="0"/>
              <a:t>?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/>
              <a:t>How does the performance of TL-</a:t>
            </a:r>
            <a:r>
              <a:rPr lang="en-US" sz="2400" dirty="0" err="1"/>
              <a:t>SCycleGAN</a:t>
            </a:r>
            <a:r>
              <a:rPr lang="en-US" sz="2400" dirty="0"/>
              <a:t> compare with other state-of-the-art methods for synthetic data generation in medical imaging?</a:t>
            </a:r>
          </a:p>
        </p:txBody>
      </p:sp>
    </p:spTree>
    <p:extLst>
      <p:ext uri="{BB962C8B-B14F-4D97-AF65-F5344CB8AC3E}">
        <p14:creationId xmlns:p14="http://schemas.microsoft.com/office/powerpoint/2010/main" val="2288724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169548"/>
            <a:ext cx="10058400" cy="1450757"/>
          </a:xfrm>
        </p:spPr>
        <p:txBody>
          <a:bodyPr/>
          <a:lstStyle/>
          <a:p>
            <a:r>
              <a:rPr lang="en-US" b="1" dirty="0">
                <a:latin typeface="+mn-lt"/>
              </a:rPr>
              <a:t>Real Vs Generated Examples</a:t>
            </a:r>
            <a:endParaRPr lang="en-US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b="1" u="sng" dirty="0" smtClean="0"/>
              <a:t>ResNET-50 :</a:t>
            </a:r>
          </a:p>
          <a:p>
            <a:endParaRPr lang="en-US" sz="2400" b="1" u="sng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1378" y="2359378"/>
            <a:ext cx="4224302" cy="3867856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5825067" y="3857414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768" y="2421975"/>
            <a:ext cx="4632396" cy="3742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959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+mn-lt"/>
              </a:rPr>
              <a:t>Real Vs Generated Examples</a:t>
            </a:r>
            <a:endParaRPr lang="en-US" dirty="0">
              <a:latin typeface="+mn-lt"/>
            </a:endParaRPr>
          </a:p>
        </p:txBody>
      </p:sp>
      <p:sp>
        <p:nvSpPr>
          <p:cNvPr id="6" name="Right Arrow 5"/>
          <p:cNvSpPr/>
          <p:nvPr/>
        </p:nvSpPr>
        <p:spPr>
          <a:xfrm>
            <a:off x="5708396" y="3759199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1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1892562"/>
            <a:ext cx="4400695" cy="4369342"/>
          </a:xfr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7224" y="1943632"/>
            <a:ext cx="4258455" cy="4318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905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+mn-lt"/>
              </a:rPr>
              <a:t>Tools/Simulators :</a:t>
            </a:r>
            <a:endParaRPr lang="en-US" b="1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78877" y="1910031"/>
            <a:ext cx="10515600" cy="4351338"/>
          </a:xfrm>
        </p:spPr>
        <p:txBody>
          <a:bodyPr>
            <a:normAutofit fontScale="92500" lnSpcReduction="20000"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sz="2400" dirty="0" smtClean="0"/>
              <a:t>Python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 err="1" smtClean="0"/>
              <a:t>Pytorch</a:t>
            </a:r>
            <a:endParaRPr lang="en-US" sz="2400" dirty="0" smtClean="0"/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 err="1" smtClean="0"/>
              <a:t>Scikit</a:t>
            </a:r>
            <a:r>
              <a:rPr lang="en-US" sz="2400" dirty="0" smtClean="0"/>
              <a:t> Learn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 err="1" smtClean="0"/>
              <a:t>Matplotlib</a:t>
            </a:r>
            <a:endParaRPr lang="en-US" sz="2400" dirty="0" smtClean="0"/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 err="1" smtClean="0"/>
              <a:t>Seaborn</a:t>
            </a:r>
            <a:endParaRPr lang="en-US" sz="2400" dirty="0" smtClean="0"/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 smtClean="0"/>
              <a:t>Google </a:t>
            </a:r>
            <a:r>
              <a:rPr lang="en-US" sz="2400" dirty="0" err="1" smtClean="0"/>
              <a:t>Colab</a:t>
            </a:r>
            <a:endParaRPr lang="en-US" sz="2400" dirty="0" smtClean="0"/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 smtClean="0"/>
              <a:t>Google Drive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 err="1" smtClean="0"/>
              <a:t>Pycharm</a:t>
            </a:r>
            <a:endParaRPr lang="en-US" sz="2400" dirty="0" smtClean="0"/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 smtClean="0"/>
              <a:t>Anaconda </a:t>
            </a:r>
            <a:r>
              <a:rPr lang="en-US" sz="2400" dirty="0" err="1" smtClean="0"/>
              <a:t>Jupyter</a:t>
            </a:r>
            <a:r>
              <a:rPr lang="en-US" sz="2400" dirty="0" smtClean="0"/>
              <a:t> Notebook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 err="1" smtClean="0"/>
              <a:t>BreakHis</a:t>
            </a:r>
            <a:r>
              <a:rPr lang="en-US" sz="2400" dirty="0" smtClean="0"/>
              <a:t> Dataset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2927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+mn-lt"/>
              </a:rPr>
              <a:t>Limitations :</a:t>
            </a:r>
            <a:endParaRPr lang="en-US" b="1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sz="2400" dirty="0"/>
              <a:t>The generated images often contain noticeable noise and artifacts, affecting quality and realism</a:t>
            </a:r>
            <a:r>
              <a:rPr lang="en-US" sz="2400" dirty="0" smtClean="0"/>
              <a:t>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/>
              <a:t>Significant computational power is required, limiting accessibility for researchers with constrained resources</a:t>
            </a:r>
            <a:r>
              <a:rPr lang="en-US" sz="2400" dirty="0" smtClean="0"/>
              <a:t>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 smtClean="0"/>
              <a:t>Training </a:t>
            </a:r>
            <a:r>
              <a:rPr lang="en-US" sz="2400" dirty="0"/>
              <a:t>deep models is time-intensive, often taking several hours to days</a:t>
            </a:r>
            <a:r>
              <a:rPr lang="en-US" sz="2400" dirty="0" smtClean="0"/>
              <a:t>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/>
              <a:t>A substantial amount of labeled data is still needed, which is time-consuming and costly to acquire</a:t>
            </a:r>
            <a:r>
              <a:rPr lang="en-US" sz="2400" dirty="0" smtClean="0"/>
              <a:t>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/>
              <a:t>The models may not generalize well across different medical imaging modalities and tumor types, needing further validation.</a:t>
            </a:r>
          </a:p>
        </p:txBody>
      </p:sp>
    </p:spTree>
    <p:extLst>
      <p:ext uri="{BB962C8B-B14F-4D97-AF65-F5344CB8AC3E}">
        <p14:creationId xmlns:p14="http://schemas.microsoft.com/office/powerpoint/2010/main" val="4203041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                                   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                   </a:t>
            </a:r>
            <a:r>
              <a:rPr lang="en-US" sz="9600" b="1" dirty="0" smtClean="0"/>
              <a:t>Thank You</a:t>
            </a:r>
            <a:endParaRPr lang="en-US" sz="9600" b="1" dirty="0"/>
          </a:p>
        </p:txBody>
      </p:sp>
    </p:spTree>
    <p:extLst>
      <p:ext uri="{BB962C8B-B14F-4D97-AF65-F5344CB8AC3E}">
        <p14:creationId xmlns:p14="http://schemas.microsoft.com/office/powerpoint/2010/main" val="1884265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+mn-lt"/>
              </a:rPr>
              <a:t>Problem Statement</a:t>
            </a:r>
            <a:endParaRPr lang="en-US" b="1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936045"/>
            <a:ext cx="10058400" cy="402336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 smtClean="0"/>
              <a:t>In recent research,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 smtClean="0"/>
              <a:t>Identification </a:t>
            </a:r>
            <a:r>
              <a:rPr lang="en-US" sz="2400" dirty="0"/>
              <a:t>of benign and malignant tumors in medical imaging is </a:t>
            </a:r>
            <a:r>
              <a:rPr lang="en-US" sz="2400" dirty="0" smtClean="0"/>
              <a:t>challenging</a:t>
            </a:r>
            <a:endParaRPr lang="en-US" sz="2400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 smtClean="0"/>
              <a:t>Existing </a:t>
            </a:r>
            <a:r>
              <a:rPr lang="en-US" sz="2400" dirty="0"/>
              <a:t>deep learning approaches require large labeled datasets for effective </a:t>
            </a:r>
            <a:r>
              <a:rPr lang="en-US" sz="2400" dirty="0" smtClean="0"/>
              <a:t>training</a:t>
            </a:r>
            <a:endParaRPr lang="en-US" sz="2400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 smtClean="0"/>
              <a:t>Imbalance </a:t>
            </a:r>
            <a:r>
              <a:rPr lang="en-US" sz="2400" dirty="0"/>
              <a:t>between benign and malignant cases further complicates </a:t>
            </a:r>
            <a:r>
              <a:rPr lang="en-US" sz="2400" dirty="0" smtClean="0"/>
              <a:t>classification</a:t>
            </a:r>
            <a:endParaRPr lang="en-US" sz="2400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/>
              <a:t>D</a:t>
            </a:r>
            <a:r>
              <a:rPr lang="en-US" sz="2400" dirty="0" smtClean="0"/>
              <a:t>ata </a:t>
            </a:r>
            <a:r>
              <a:rPr lang="en-US" sz="2400" dirty="0"/>
              <a:t>diversity and realism, which means generating diverse and realistic synthetic tumor </a:t>
            </a:r>
            <a:r>
              <a:rPr lang="en-US" sz="2400" dirty="0" smtClean="0"/>
              <a:t>images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80968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6963" y="805893"/>
            <a:ext cx="10058400" cy="819708"/>
          </a:xfrm>
        </p:spPr>
        <p:txBody>
          <a:bodyPr/>
          <a:lstStyle/>
          <a:p>
            <a:r>
              <a:rPr lang="en-US" b="1" dirty="0" smtClean="0">
                <a:latin typeface="+mn-lt"/>
              </a:rPr>
              <a:t>Base Research Papers</a:t>
            </a:r>
            <a:endParaRPr lang="en-US" b="1" dirty="0">
              <a:latin typeface="+mn-lt"/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31874433"/>
              </p:ext>
            </p:extLst>
          </p:nvPr>
        </p:nvGraphicFramePr>
        <p:xfrm>
          <a:off x="1187273" y="1761066"/>
          <a:ext cx="10180638" cy="46002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02837">
                  <a:extLst>
                    <a:ext uri="{9D8B030D-6E8A-4147-A177-3AD203B41FA5}">
                      <a16:colId xmlns:a16="http://schemas.microsoft.com/office/drawing/2014/main" val="3175024810"/>
                    </a:ext>
                  </a:extLst>
                </a:gridCol>
                <a:gridCol w="3618545">
                  <a:extLst>
                    <a:ext uri="{9D8B030D-6E8A-4147-A177-3AD203B41FA5}">
                      <a16:colId xmlns:a16="http://schemas.microsoft.com/office/drawing/2014/main" val="1930244077"/>
                    </a:ext>
                  </a:extLst>
                </a:gridCol>
                <a:gridCol w="688412">
                  <a:extLst>
                    <a:ext uri="{9D8B030D-6E8A-4147-A177-3AD203B41FA5}">
                      <a16:colId xmlns:a16="http://schemas.microsoft.com/office/drawing/2014/main" val="716699002"/>
                    </a:ext>
                  </a:extLst>
                </a:gridCol>
                <a:gridCol w="970844">
                  <a:extLst>
                    <a:ext uri="{9D8B030D-6E8A-4147-A177-3AD203B41FA5}">
                      <a16:colId xmlns:a16="http://schemas.microsoft.com/office/drawing/2014/main" val="1338939421"/>
                    </a:ext>
                  </a:extLst>
                </a:gridCol>
              </a:tblGrid>
              <a:tr h="292396">
                <a:tc>
                  <a:txBody>
                    <a:bodyPr/>
                    <a:lstStyle/>
                    <a:p>
                      <a:r>
                        <a:rPr lang="en-US" dirty="0" smtClean="0"/>
                        <a:t>Title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Author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Date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Model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1156375"/>
                  </a:ext>
                </a:extLst>
              </a:tr>
              <a:tr h="138714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Transfer Learning-Based Semi-Supervised Generative Adversarial Network for Malaria Classification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i="1" dirty="0" err="1" smtClean="0"/>
                        <a:t>Ibrar</a:t>
                      </a:r>
                      <a:r>
                        <a:rPr lang="en-US" sz="1800" i="1" dirty="0" smtClean="0"/>
                        <a:t> Amin , </a:t>
                      </a:r>
                      <a:r>
                        <a:rPr lang="en-US" sz="1800" i="1" dirty="0" err="1" smtClean="0"/>
                        <a:t>Saima</a:t>
                      </a:r>
                      <a:r>
                        <a:rPr lang="en-US" sz="1800" i="1" dirty="0" smtClean="0"/>
                        <a:t> Hassan , Samir </a:t>
                      </a:r>
                      <a:r>
                        <a:rPr lang="en-US" sz="1800" i="1" dirty="0" err="1" smtClean="0"/>
                        <a:t>Brahim</a:t>
                      </a:r>
                      <a:r>
                        <a:rPr lang="en-US" sz="1800" i="1" dirty="0" smtClean="0"/>
                        <a:t> </a:t>
                      </a:r>
                      <a:r>
                        <a:rPr lang="en-US" sz="1800" i="1" dirty="0" err="1" smtClean="0"/>
                        <a:t>Belhaouari</a:t>
                      </a:r>
                      <a:r>
                        <a:rPr lang="en-US" sz="1800" i="1" dirty="0" smtClean="0"/>
                        <a:t>,  and Muhammad Hamza </a:t>
                      </a:r>
                      <a:r>
                        <a:rPr lang="en-US" sz="1800" i="1" dirty="0" err="1" smtClean="0"/>
                        <a:t>Azam</a:t>
                      </a:r>
                      <a:endParaRPr lang="en-US" sz="1800" i="1" dirty="0" smtClean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2022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TL-S-GAN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4120971"/>
                  </a:ext>
                </a:extLst>
              </a:tr>
              <a:tr h="116812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Unpaired Image-to-Image Translation using Cycle-Consistent Adversarial Networks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i="1" dirty="0" smtClean="0"/>
                        <a:t>Jun-Yan Zhu, </a:t>
                      </a:r>
                      <a:r>
                        <a:rPr lang="en-US" sz="1800" i="1" dirty="0" err="1" smtClean="0"/>
                        <a:t>Taesung</a:t>
                      </a:r>
                      <a:r>
                        <a:rPr lang="en-US" sz="1800" i="1" dirty="0" smtClean="0"/>
                        <a:t> Park, Phillip Isola, Alexie </a:t>
                      </a:r>
                      <a:r>
                        <a:rPr lang="en-US" sz="1800" i="1" dirty="0" err="1" smtClean="0"/>
                        <a:t>A.Afros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i="1" dirty="0" smtClean="0"/>
                        <a:t>2017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Cycle-</a:t>
                      </a:r>
                    </a:p>
                    <a:p>
                      <a:r>
                        <a:rPr lang="en-US" dirty="0" smtClean="0"/>
                        <a:t>GAN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2024408"/>
                  </a:ext>
                </a:extLst>
              </a:tr>
              <a:tr h="9491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Deep Residual Learning for Image Recognition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i="1" u="none" dirty="0" err="1" smtClean="0"/>
                        <a:t>Kaiming</a:t>
                      </a:r>
                      <a:r>
                        <a:rPr lang="en-US" i="1" u="none" dirty="0" smtClean="0"/>
                        <a:t> He; </a:t>
                      </a:r>
                      <a:r>
                        <a:rPr lang="en-US" i="1" u="none" dirty="0" err="1" smtClean="0"/>
                        <a:t>Xiangyu</a:t>
                      </a:r>
                      <a:r>
                        <a:rPr lang="en-US" i="1" u="none" dirty="0" smtClean="0"/>
                        <a:t> Zhang; </a:t>
                      </a:r>
                      <a:r>
                        <a:rPr lang="en-US" i="1" u="none" dirty="0" err="1" smtClean="0"/>
                        <a:t>Shaoqing</a:t>
                      </a:r>
                      <a:r>
                        <a:rPr lang="en-US" i="1" u="none" dirty="0" smtClean="0"/>
                        <a:t> Ren; Jian Sun</a:t>
                      </a:r>
                    </a:p>
                    <a:p>
                      <a:endParaRPr lang="en-US" u="non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2016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ResNET-50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8076848"/>
                  </a:ext>
                </a:extLst>
              </a:tr>
              <a:tr h="730077">
                <a:tc>
                  <a:txBody>
                    <a:bodyPr/>
                    <a:lstStyle/>
                    <a:p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Very deep convolutional networks for large-scale image recognition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i="1" dirty="0" smtClean="0"/>
                        <a:t>Karen </a:t>
                      </a:r>
                      <a:r>
                        <a:rPr lang="en-US" i="1" dirty="0" err="1" smtClean="0"/>
                        <a:t>Simonyan</a:t>
                      </a:r>
                      <a:r>
                        <a:rPr lang="en-US" i="1" dirty="0" smtClean="0"/>
                        <a:t>  &amp; Andrew Zisserman</a:t>
                      </a:r>
                      <a:endParaRPr lang="en-US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2015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VGG-16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16274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13562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+mn-lt"/>
              </a:rPr>
              <a:t>Background</a:t>
            </a:r>
            <a:endParaRPr lang="en-US" b="1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36862"/>
            <a:ext cx="10058400" cy="41406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/>
              <a:t>Cycle GAN is a Generative Adversarial Network (GAN) that uses </a:t>
            </a:r>
            <a:r>
              <a:rPr lang="en-US" sz="2400" i="1" dirty="0" smtClean="0"/>
              <a:t>two</a:t>
            </a:r>
            <a:r>
              <a:rPr lang="en-US" sz="2400" dirty="0" smtClean="0"/>
              <a:t> generators and </a:t>
            </a:r>
            <a:r>
              <a:rPr lang="en-US" sz="2400" i="1" dirty="0" smtClean="0"/>
              <a:t>two</a:t>
            </a:r>
            <a:r>
              <a:rPr lang="en-US" sz="2400" dirty="0" smtClean="0"/>
              <a:t> discriminators.</a:t>
            </a:r>
          </a:p>
          <a:p>
            <a:pPr marL="0" indent="0">
              <a:buNone/>
            </a:pPr>
            <a:r>
              <a:rPr lang="en-US" sz="2400" dirty="0" smtClean="0"/>
              <a:t>One generator </a:t>
            </a:r>
            <a:r>
              <a:rPr lang="en-US" sz="2400" i="1" dirty="0" smtClean="0"/>
              <a:t>G</a:t>
            </a:r>
            <a:r>
              <a:rPr lang="en-US" sz="2400" dirty="0" smtClean="0"/>
              <a:t>, it convert images from the </a:t>
            </a:r>
            <a:r>
              <a:rPr lang="en-US" sz="2400" i="1" dirty="0" smtClean="0"/>
              <a:t>X</a:t>
            </a:r>
            <a:r>
              <a:rPr lang="en-US" sz="2400" dirty="0" smtClean="0"/>
              <a:t> domain to the </a:t>
            </a:r>
            <a:r>
              <a:rPr lang="en-US" sz="2400" i="1" dirty="0" smtClean="0"/>
              <a:t>Y</a:t>
            </a:r>
            <a:r>
              <a:rPr lang="en-US" sz="2400" dirty="0" smtClean="0"/>
              <a:t> domain. The other generator is called </a:t>
            </a:r>
            <a:r>
              <a:rPr lang="en-US" sz="2400" i="1" dirty="0" smtClean="0"/>
              <a:t>F</a:t>
            </a:r>
            <a:r>
              <a:rPr lang="en-US" sz="2400" dirty="0" smtClean="0"/>
              <a:t>, and converts images from </a:t>
            </a:r>
            <a:r>
              <a:rPr lang="en-US" sz="2400" i="1" dirty="0" smtClean="0"/>
              <a:t>Y</a:t>
            </a:r>
            <a:r>
              <a:rPr lang="en-US" sz="2400" dirty="0" smtClean="0"/>
              <a:t> to </a:t>
            </a:r>
            <a:r>
              <a:rPr lang="en-US" sz="2400" i="1" dirty="0" smtClean="0"/>
              <a:t>X</a:t>
            </a:r>
            <a:r>
              <a:rPr lang="en-US" sz="2400" dirty="0" smtClean="0"/>
              <a:t>.                         </a:t>
            </a:r>
          </a:p>
          <a:p>
            <a:pPr marL="0" indent="0">
              <a:buNone/>
            </a:pPr>
            <a:r>
              <a:rPr lang="en-US" sz="2400" dirty="0" smtClean="0"/>
              <a:t>                      </a:t>
            </a:r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r>
              <a:rPr lang="en-US" sz="2400" dirty="0" smtClean="0"/>
              <a:t>Each generator has a corresponding discriminator, which attempts to tell apart its synthesized images from real ones.</a:t>
            </a:r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3791" r="2789"/>
          <a:stretch/>
        </p:blipFill>
        <p:spPr>
          <a:xfrm>
            <a:off x="4492978" y="3515167"/>
            <a:ext cx="1512711" cy="6667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2618" y="5215468"/>
            <a:ext cx="2790825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393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1406730"/>
          </a:xfrm>
        </p:spPr>
        <p:txBody>
          <a:bodyPr/>
          <a:lstStyle/>
          <a:p>
            <a:r>
              <a:rPr lang="en-US" b="1" dirty="0" smtClean="0">
                <a:latin typeface="+mn-lt"/>
              </a:rPr>
              <a:t>Working Flow(Cycle GAN)</a:t>
            </a:r>
            <a:endParaRPr lang="en-US" b="1" dirty="0">
              <a:latin typeface="+mn-lt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1097280" y="1693334"/>
            <a:ext cx="10058400" cy="417576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1772356"/>
            <a:ext cx="10058399" cy="4526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80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+mn-lt"/>
              </a:rPr>
              <a:t>Architecture</a:t>
            </a:r>
            <a:endParaRPr lang="en-US" b="1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737360"/>
            <a:ext cx="100584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b="1" u="sng" dirty="0" smtClean="0"/>
              <a:t>Generator Architecture:</a:t>
            </a:r>
            <a:endParaRPr lang="en-US" sz="2400" dirty="0" smtClean="0"/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 smtClean="0"/>
              <a:t>Encoder</a:t>
            </a:r>
            <a:endParaRPr lang="en-US" sz="2400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 smtClean="0"/>
              <a:t>Transformation Blocks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/>
              <a:t>Decoder </a:t>
            </a:r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r>
              <a:rPr lang="en-US" sz="3200" b="1" u="sng" dirty="0" smtClean="0"/>
              <a:t>Discriminator </a:t>
            </a:r>
            <a:r>
              <a:rPr lang="en-US" sz="3200" b="1" u="sng" dirty="0"/>
              <a:t>Architecture:</a:t>
            </a:r>
            <a:endParaRPr lang="en-US" sz="3200" b="1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 err="1"/>
              <a:t>PatchGAN</a:t>
            </a:r>
            <a:endParaRPr lang="en-US" sz="2400" dirty="0"/>
          </a:p>
          <a:p>
            <a:pPr marL="0" indent="0">
              <a:buNone/>
            </a:pPr>
            <a:endParaRPr lang="en-US" sz="2400" b="1" u="sng" dirty="0"/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endParaRPr lang="en-US" b="1" u="sng" dirty="0" smtClean="0"/>
          </a:p>
        </p:txBody>
      </p:sp>
    </p:spTree>
    <p:extLst>
      <p:ext uri="{BB962C8B-B14F-4D97-AF65-F5344CB8AC3E}">
        <p14:creationId xmlns:p14="http://schemas.microsoft.com/office/powerpoint/2010/main" val="487881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514949"/>
      </a:dk2>
      <a:lt2>
        <a:srgbClr val="E1E1DB"/>
      </a:lt2>
      <a:accent1>
        <a:srgbClr val="9DBFBE"/>
      </a:accent1>
      <a:accent2>
        <a:srgbClr val="DB8631"/>
      </a:accent2>
      <a:accent3>
        <a:srgbClr val="E3CC5A"/>
      </a:accent3>
      <a:accent4>
        <a:srgbClr val="ACADA8"/>
      </a:accent4>
      <a:accent5>
        <a:srgbClr val="927C61"/>
      </a:accent5>
      <a:accent6>
        <a:srgbClr val="B3B435"/>
      </a:accent6>
      <a:hlink>
        <a:srgbClr val="0000FF"/>
      </a:hlink>
      <a:folHlink>
        <a:srgbClr val="800080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243AF7DC-D15B-41C0-AE81-23980D1B9FC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3694</TotalTime>
  <Words>1017</Words>
  <Application>Microsoft Office PowerPoint</Application>
  <PresentationFormat>Widescreen</PresentationFormat>
  <Paragraphs>256</Paragraphs>
  <Slides>44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0" baseType="lpstr">
      <vt:lpstr>Abril Fatface</vt:lpstr>
      <vt:lpstr>Calibri</vt:lpstr>
      <vt:lpstr>Calibri Light</vt:lpstr>
      <vt:lpstr>Times New Roman</vt:lpstr>
      <vt:lpstr>Wingdings</vt:lpstr>
      <vt:lpstr>Retrospect</vt:lpstr>
      <vt:lpstr>Exploring the impact of Transfer Learning and Semi Supervised GANs  for Tumor Classification In  Medical Imaging</vt:lpstr>
      <vt:lpstr>Table of Contents</vt:lpstr>
      <vt:lpstr>Research Title</vt:lpstr>
      <vt:lpstr>Research Questions</vt:lpstr>
      <vt:lpstr>Problem Statement</vt:lpstr>
      <vt:lpstr>Base Research Papers</vt:lpstr>
      <vt:lpstr>Background</vt:lpstr>
      <vt:lpstr>Working Flow(Cycle GAN)</vt:lpstr>
      <vt:lpstr>Architecture</vt:lpstr>
      <vt:lpstr>Architecture(Generator)</vt:lpstr>
      <vt:lpstr>Architecture(Discriminator)</vt:lpstr>
      <vt:lpstr>The Proposed Architecture</vt:lpstr>
      <vt:lpstr>ResNET-50</vt:lpstr>
      <vt:lpstr>Working Flow(ResNET- 50 Cycle GAN)</vt:lpstr>
      <vt:lpstr>The Proposed Architecture</vt:lpstr>
      <vt:lpstr>VGG-16</vt:lpstr>
      <vt:lpstr>Working Flow(VGG-16 Cycle GAN)</vt:lpstr>
      <vt:lpstr>Semi-Supervision </vt:lpstr>
      <vt:lpstr>The objective Function</vt:lpstr>
      <vt:lpstr>The objective Function(Cont.)</vt:lpstr>
      <vt:lpstr>The objective Function(Cont.)</vt:lpstr>
      <vt:lpstr>The objective Function(Cont.)</vt:lpstr>
      <vt:lpstr>Dataset</vt:lpstr>
      <vt:lpstr>Dataset(Examples)</vt:lpstr>
      <vt:lpstr>Dataset(Examples)</vt:lpstr>
      <vt:lpstr>Evaluation Metrics</vt:lpstr>
      <vt:lpstr>Evaluation Metrics(Cont.)</vt:lpstr>
      <vt:lpstr>Results</vt:lpstr>
      <vt:lpstr>Classification Results</vt:lpstr>
      <vt:lpstr>Results(Cont.)</vt:lpstr>
      <vt:lpstr>FCN Results:</vt:lpstr>
      <vt:lpstr>Results(Cont.)</vt:lpstr>
      <vt:lpstr>Image Quality Measures(cont.)</vt:lpstr>
      <vt:lpstr>Image Quality Measures(Cont.) </vt:lpstr>
      <vt:lpstr>Results(Cont.)</vt:lpstr>
      <vt:lpstr>Real Vs Generated Examples</vt:lpstr>
      <vt:lpstr>Real Vs Generated Examples</vt:lpstr>
      <vt:lpstr>Real Vs Generated Examples</vt:lpstr>
      <vt:lpstr>Real Vs Generated Examples</vt:lpstr>
      <vt:lpstr>Real Vs Generated Examples</vt:lpstr>
      <vt:lpstr>Real Vs Generated Examples</vt:lpstr>
      <vt:lpstr>Tools/Simulators :</vt:lpstr>
      <vt:lpstr>Limitations :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Exploring the impact of Transfer Learning and Semi Supervised GAN for Tumor Classification</dc:title>
  <dc:creator>Hussam</dc:creator>
  <cp:lastModifiedBy>PMLS</cp:lastModifiedBy>
  <cp:revision>59</cp:revision>
  <dcterms:created xsi:type="dcterms:W3CDTF">2024-02-19T14:12:43Z</dcterms:created>
  <dcterms:modified xsi:type="dcterms:W3CDTF">2025-06-15T19:59:16Z</dcterms:modified>
</cp:coreProperties>
</file>